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295" r:id="rId4"/>
    <p:sldId id="296" r:id="rId5"/>
    <p:sldId id="297" r:id="rId6"/>
    <p:sldId id="302" r:id="rId7"/>
    <p:sldId id="298" r:id="rId8"/>
    <p:sldId id="299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C8F2C-91D2-4D32-A43F-496DDDCCF92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3BFC8-170C-4F0E-96E2-67489FBD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6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3BFC8-170C-4F0E-96E2-67489FBD96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6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O GO TRUONG THCS THANH XUÂN TRU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LO GO TRUONG THCS THANH XUÂN TRU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-1"/>
            <a:ext cx="1714499" cy="1714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7027" y="2052032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 TO OUR CLASS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4114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Teacher: Le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077">
            <a:off x="8667608" y="214745"/>
            <a:ext cx="579437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729747d8za2kbusq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9788"/>
            <a:ext cx="16002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729747d8za2kbusq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19788"/>
            <a:ext cx="16002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05731" y="-918369"/>
            <a:ext cx="579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01731" y="-948531"/>
            <a:ext cx="579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5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38644" y="693003"/>
            <a:ext cx="805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Choose the correct adjectives.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54668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14. Philip was exceptionally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annoying/ annoyed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at Joanne's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15. I thought the program on wildlife was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fascinating/ fascinated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 was absolutely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fascinating/ fascinated.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We were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thrilling/ thrilled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hear your good news.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17. It was really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terrifying/ terrified.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Afterwards, everybody was very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shocking/ shocked.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18. The journey took all day and night. They found it very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tiring/ tired.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19. Did Tim feel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frightening/ frightened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he saw the snake at his feet?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20. Why do you always look so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boring/ bored.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your life really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GRAMMAR AND VOCABULARY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WRITING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0" y="1143000"/>
            <a:ext cx="91232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pc="-30" dirty="0">
                <a:latin typeface="Times New Roman" pitchFamily="18" charset="0"/>
                <a:cs typeface="Times New Roman" pitchFamily="18" charset="0"/>
              </a:rPr>
              <a:t>26.The new restaurant looks good. It seems to have few customers. </a:t>
            </a:r>
            <a:r>
              <a:rPr lang="en-US" sz="2300" spc="-3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(however</a:t>
            </a:r>
            <a:r>
              <a:rPr lang="en-US" sz="2300" spc="-3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6200" y="160466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__________________________________________.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6633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had planned to walk right round the lake. The heavy rain made this impossible. (although)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832795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planned to walk right round the lake. The heavy rain made this impossible.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83425"/>
            <a:ext cx="8975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restaurant looks good. </a:t>
            </a:r>
            <a:r>
              <a:rPr lang="en-US" sz="2400" spc="-3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spc="-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It </a:t>
            </a:r>
            <a:r>
              <a:rPr lang="en-US" sz="2400" spc="-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seems to have few customers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693003"/>
            <a:ext cx="828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I. Rewrite the sentences, using the words in the brackets.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3645197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28.I’ve been too busy to answer my email. I’ll do it soon. (nevertheless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516" y="4106862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I’ve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 too busy to answer my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email,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nevertheless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I’ll do it soon. </a:t>
            </a: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76200" y="4554123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29.Mary was sick. She didn’t leave the meeting until it ended. (despite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516" y="5015788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Despite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her sickness, Mary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didn’t leave the meeting until it ended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56" y="5443719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live in the same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street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We rarely see each other, (in spite of)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72" y="5905384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 spite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same street. We rarely see each other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Point Star 2">
            <a:hlinkClick r:id="rId5" action="ppaction://hlinksldjump"/>
          </p:cNvPr>
          <p:cNvSpPr/>
          <p:nvPr/>
        </p:nvSpPr>
        <p:spPr>
          <a:xfrm>
            <a:off x="8305800" y="185410"/>
            <a:ext cx="609600" cy="5810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8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745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6636" y="381659"/>
            <a:ext cx="864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father has a car but He often 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045" y="1329776"/>
            <a:ext cx="918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My father has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car. However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my father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travels to work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464" y="843324"/>
            <a:ext cx="917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father has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car, nevertheless, 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travels to work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473" y="1791441"/>
            <a:ext cx="857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Although my father has a car, he often travels to work by bus.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32021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tired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stayed up late to finish her homework.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" y="3268329"/>
            <a:ext cx="8963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spc="-3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tired. However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781877"/>
            <a:ext cx="9137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3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tired, nevertheless, she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894" y="3729994"/>
            <a:ext cx="911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was tired, she stayed up late to finish her homework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0100" y="381000"/>
            <a:ext cx="864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father has a car 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often 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154" y="1326229"/>
            <a:ext cx="917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My father has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car. </a:t>
            </a:r>
            <a:r>
              <a:rPr lang="en-US" sz="24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my father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travels to work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4928" y="842665"/>
            <a:ext cx="917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father has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car, </a:t>
            </a:r>
            <a:r>
              <a:rPr lang="en-US" sz="24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nevertheless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travels to work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8937" y="1790782"/>
            <a:ext cx="857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my father has a car, he often travels to work by bus.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0664" y="231955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tired 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stayed up late to finish her homework.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65" y="3267670"/>
            <a:ext cx="8963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spc="-3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tired. </a:t>
            </a:r>
            <a:r>
              <a:rPr lang="en-US" sz="2400" u="sng" spc="-3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64" y="2781218"/>
            <a:ext cx="9137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3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tired, </a:t>
            </a:r>
            <a:r>
              <a:rPr lang="en-US" sz="2400" u="sng" spc="-3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nevertheless,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she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8" y="3729335"/>
            <a:ext cx="911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was tired, she stayed up late to finish her homework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4609390"/>
            <a:ext cx="319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V(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s,es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+ 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81254" y="4609390"/>
            <a:ext cx="333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V(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s,es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+ O.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92582" y="4114800"/>
            <a:ext cx="319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597630"/>
            <a:ext cx="319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nevertheless,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1800" y="5142131"/>
            <a:ext cx="319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However,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894" y="4151531"/>
            <a:ext cx="9101252" cy="16369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0" y="5805039"/>
            <a:ext cx="342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V(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s,es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+ O,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08072" y="5805040"/>
            <a:ext cx="333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V(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s,es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+ O.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359" y="5791200"/>
            <a:ext cx="248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Although 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19400" y="1073497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468092" y="1073237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40182" y="1557061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13069" y="1557060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997036" y="2021614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81200" y="2993011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622963" y="2993011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021032" y="3484648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66209" y="3484647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14699" y="3960167"/>
            <a:ext cx="304800" cy="230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894" y="5805040"/>
            <a:ext cx="910125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>
            <a:hlinkClick r:id="rId3" action="ppaction://hlinksldjump"/>
          </p:cNvPr>
          <p:cNvSpPr/>
          <p:nvPr/>
        </p:nvSpPr>
        <p:spPr>
          <a:xfrm>
            <a:off x="8458200" y="261610"/>
            <a:ext cx="505691" cy="5810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" grpId="0"/>
      <p:bldP spid="32" grpId="0"/>
      <p:bldP spid="33" grpId="0"/>
      <p:bldP spid="34" grpId="0"/>
      <p:bldP spid="35" grpId="0"/>
      <p:bldP spid="6" grpId="0" animBg="1"/>
      <p:bldP spid="36" grpId="0"/>
      <p:bldP spid="37" grpId="0"/>
      <p:bldP spid="38" grpId="0"/>
      <p:bldP spid="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745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8373" y="838200"/>
            <a:ext cx="847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father has a car but He often 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78631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Despite having a car, my father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191" y="129986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father has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car, 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travels to work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973" y="224798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In spite of having a car, my father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373" y="277675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tired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stayed up late to finish her homework.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081" y="3724870"/>
            <a:ext cx="882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Despite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 tiredness,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5473" y="3238418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tired, she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6254" y="4186535"/>
            <a:ext cx="897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In spite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 tiredness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7982" y="845129"/>
            <a:ext cx="847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father has a car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often 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409" y="179324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Despite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having a car,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my father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306794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father has 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travels to work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582" y="2254911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In spite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having a car,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my father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travels to work by bus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982" y="278368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tired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stayed up late to finish her homework.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4690" y="3731799"/>
            <a:ext cx="882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Despite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 tiredness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5082" y="3245347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5863" y="4193464"/>
            <a:ext cx="897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In spite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 tiredness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stayed up late to finish her homework.</a:t>
            </a:r>
          </a:p>
        </p:txBody>
      </p:sp>
    </p:spTree>
    <p:extLst>
      <p:ext uri="{BB962C8B-B14F-4D97-AF65-F5344CB8AC3E}">
        <p14:creationId xmlns:p14="http://schemas.microsoft.com/office/powerpoint/2010/main" val="157417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9" grpId="0"/>
      <p:bldP spid="9" grpId="1"/>
      <p:bldP spid="11" grpId="0"/>
      <p:bldP spid="11" grpId="1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7" grpId="0"/>
      <p:bldP spid="18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68997" y="2971800"/>
            <a:ext cx="9006003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284816" y="938643"/>
            <a:ext cx="342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 be   +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05054" y="1590531"/>
            <a:ext cx="333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V(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s,es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+ O.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" y="1784456"/>
            <a:ext cx="221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Although 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710" y="938644"/>
            <a:ext cx="9101252" cy="1944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3633" y="3416516"/>
            <a:ext cx="248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Despite  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633" y="4178516"/>
            <a:ext cx="248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 spite of 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77297" y="1590531"/>
            <a:ext cx="342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 +  be   +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77297" y="2236862"/>
            <a:ext cx="342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V(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s,es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O,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38400" y="3065640"/>
            <a:ext cx="3240187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Adj’s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N,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38400" y="3759817"/>
            <a:ext cx="3268488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(the)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N ,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45328" y="4461568"/>
            <a:ext cx="3233259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O,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78587" y="3759817"/>
            <a:ext cx="333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V(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s,es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+ O.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09800" y="1028699"/>
            <a:ext cx="3607332" cy="49530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209799" y="1713851"/>
            <a:ext cx="3607333" cy="49530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83867" y="2326231"/>
            <a:ext cx="3607333" cy="49530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>
            <a:hlinkClick r:id="rId3" action="ppaction://hlinksldjump"/>
          </p:cNvPr>
          <p:cNvSpPr/>
          <p:nvPr/>
        </p:nvSpPr>
        <p:spPr>
          <a:xfrm>
            <a:off x="8382000" y="76200"/>
            <a:ext cx="6930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 animBg="1"/>
      <p:bldP spid="32" grpId="0" animBg="1"/>
      <p:bldP spid="34" grpId="0" animBg="1"/>
      <p:bldP spid="35" grpId="0"/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WRITING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2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They have very little money. They are happy.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06633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My foot was injured. I managed to walk to the nearest village.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5908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Although ....................................................................................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83425"/>
            <a:ext cx="8975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spite of ................................................................................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693003"/>
            <a:ext cx="828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Rewrite the sentences, using the words in the brackets.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30480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I enjoyed the film. The story was silly.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16" y="3509665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spite of ......................................................................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3956926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We live in the same street. We hardly ever see each other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516" y="4418591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Despite ...............................................................................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856" y="4846522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I got very wet in the rain. I was only out for five minutes.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72" y="5308187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Even though ......................................................................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1200" y="1524000"/>
            <a:ext cx="752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little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money,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are happy.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7909" y="2527995"/>
            <a:ext cx="752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2400" spc="-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foot was </a:t>
            </a:r>
            <a:r>
              <a:rPr lang="en-US" sz="2400" spc="-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injured, </a:t>
            </a:r>
            <a:r>
              <a:rPr lang="en-US" sz="2400" spc="-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managed to walk to the nearest village.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87237" y="3467551"/>
            <a:ext cx="6670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silly story, I enjoyed the film.</a:t>
            </a:r>
            <a:endParaRPr lang="en-US" sz="2400" spc="-3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82437" y="4415135"/>
            <a:ext cx="7509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same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street,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hardly ever see each other</a:t>
            </a:r>
            <a:r>
              <a:rPr lang="en-US" sz="2400" spc="-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spc="-3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5836" y="5308187"/>
            <a:ext cx="7509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was only out for five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minutes, I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got very wet in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en-US" sz="2400" spc="-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spc="-3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087580" y="1551710"/>
            <a:ext cx="64423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09656" y="3467551"/>
            <a:ext cx="64423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Curved Right Arrow 26"/>
          <p:cNvSpPr/>
          <p:nvPr/>
        </p:nvSpPr>
        <p:spPr>
          <a:xfrm rot="5400000">
            <a:off x="3720557" y="2293468"/>
            <a:ext cx="383232" cy="1392385"/>
          </a:xfrm>
          <a:prstGeom prst="curvedRightArrow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897079" y="4343400"/>
            <a:ext cx="64423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9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WRITING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052" y="1143000"/>
            <a:ext cx="912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Although Tom was a poor student, he studied very well.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052" y="1981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Mary could not go to school because she was sick.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35327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of ....................................................................................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75126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spite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382" y="693003"/>
            <a:ext cx="864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III. Rewrite sentences with In spite 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of/Despite </a:t>
            </a:r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/because / because 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of </a:t>
            </a:r>
            <a:endParaRPr lang="en-US" sz="2400" spc="-4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2743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Although the weather was bad, she went to school on time.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16" y="3204865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Despite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3652126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Because there was a big storm, I stayed at home.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516" y="4113791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856" y="4541722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In spite of his good salary, Tom gave up his job.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72" y="5003387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Although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833" y="5457559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He is so young. His acting is excellent.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149" y="5919224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Although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1200" y="15240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poor student, he studied very well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161807" y="2353270"/>
            <a:ext cx="64423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81200" y="2309245"/>
            <a:ext cx="752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 sickness,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Mary could not go to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school.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126180" y="2022936"/>
            <a:ext cx="561109" cy="40607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936365" y="2018327"/>
            <a:ext cx="91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her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2011370"/>
            <a:ext cx="130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sickness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63832" y="3190461"/>
            <a:ext cx="752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bad weather,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 went to school on time.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33355" y="3138055"/>
            <a:ext cx="64423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Curved Right Arrow 34"/>
          <p:cNvSpPr/>
          <p:nvPr/>
        </p:nvSpPr>
        <p:spPr>
          <a:xfrm rot="5400000">
            <a:off x="2752477" y="1791814"/>
            <a:ext cx="383232" cy="1773386"/>
          </a:xfrm>
          <a:prstGeom prst="curvedRightArrow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25782" y="4080057"/>
            <a:ext cx="70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storm, I stayed at home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79863" y="4993325"/>
            <a:ext cx="70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Tom has a good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salary,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gave up his job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79863" y="5919223"/>
            <a:ext cx="70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young. His acting is excellent.</a:t>
            </a:r>
          </a:p>
        </p:txBody>
      </p:sp>
    </p:spTree>
    <p:extLst>
      <p:ext uri="{BB962C8B-B14F-4D97-AF65-F5344CB8AC3E}">
        <p14:creationId xmlns:p14="http://schemas.microsoft.com/office/powerpoint/2010/main" val="235236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/>
      <p:bldP spid="35" grpId="0" animBg="1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WRITING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16" y="1143000"/>
            <a:ext cx="902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film poster is fascinating. I don't want to see this film.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6200" y="160466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981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Although our plan is careful, we made some mistakes.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35327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Despite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575126"/>
            <a:ext cx="8975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spite of ................................................................................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382" y="693003"/>
            <a:ext cx="864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III. Rewrite sentences with In spite 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of/Despite </a:t>
            </a:r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/because / because 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of </a:t>
            </a:r>
            <a:endParaRPr lang="en-US" sz="2400" spc="-4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2743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Although the weather was bad, she went to school on time.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516" y="3204865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Despite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" y="3652126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Because there was a big storm, I stayed at home.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516" y="4113791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856" y="4541722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In spite of his good salary, Tom gave up his job.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172" y="5003387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Although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833" y="5457559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He is so young. His acting is excellent.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49" y="5919224"/>
            <a:ext cx="902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Although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63832" y="3190461"/>
            <a:ext cx="752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bad weather,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 went to school on time.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633355" y="3138055"/>
            <a:ext cx="64423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Curved Right Arrow 29"/>
          <p:cNvSpPr/>
          <p:nvPr/>
        </p:nvSpPr>
        <p:spPr>
          <a:xfrm rot="5400000">
            <a:off x="2801082" y="1840419"/>
            <a:ext cx="286021" cy="1773386"/>
          </a:xfrm>
          <a:prstGeom prst="curvedRightArrow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25782" y="4080057"/>
            <a:ext cx="70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storm, I stayed at home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79863" y="4993325"/>
            <a:ext cx="70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Tom has a good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salary,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gave up his job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9863" y="5919223"/>
            <a:ext cx="70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young. His acting is excellent.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20982" y="1526460"/>
            <a:ext cx="752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fascinating film poster,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don't want to see this film.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56905" y="2309245"/>
            <a:ext cx="752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careful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plan,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made some mistakes.</a:t>
            </a:r>
          </a:p>
        </p:txBody>
      </p:sp>
      <p:sp>
        <p:nvSpPr>
          <p:cNvPr id="36" name="Curved Right Arrow 35"/>
          <p:cNvSpPr/>
          <p:nvPr/>
        </p:nvSpPr>
        <p:spPr>
          <a:xfrm rot="5400000">
            <a:off x="2565131" y="1396652"/>
            <a:ext cx="191615" cy="1231323"/>
          </a:xfrm>
          <a:prstGeom prst="curvedRightArrow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Right Arrow 37"/>
          <p:cNvSpPr/>
          <p:nvPr/>
        </p:nvSpPr>
        <p:spPr>
          <a:xfrm rot="5400000">
            <a:off x="1713496" y="265696"/>
            <a:ext cx="286021" cy="1773386"/>
          </a:xfrm>
          <a:prstGeom prst="curvedRightArrow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712030" y="1533561"/>
            <a:ext cx="12434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68780" y="2369298"/>
            <a:ext cx="90401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09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PHONETICS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644" y="693003"/>
            <a:ext cx="8052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Put the words in the correct column according to the pronunciation of the ending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-ed.</a:t>
            </a:r>
            <a:endParaRPr lang="en-US" sz="2400" spc="-4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95161"/>
              </p:ext>
            </p:extLst>
          </p:nvPr>
        </p:nvGraphicFramePr>
        <p:xfrm>
          <a:off x="304800" y="3042920"/>
          <a:ext cx="8686800" cy="325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316"/>
                <a:gridCol w="2886242"/>
                <a:gridCol w="288624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  <a:tabLst>
                          <a:tab pos="1143000" algn="l"/>
                          <a:tab pos="2286000" algn="l"/>
                          <a:tab pos="3429000" algn="l"/>
                          <a:tab pos="45720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/t/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  <a:tabLst>
                          <a:tab pos="1143000" algn="l"/>
                          <a:tab pos="2286000" algn="l"/>
                          <a:tab pos="3429000" algn="l"/>
                          <a:tab pos="45720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/d/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  <a:tabLst>
                          <a:tab pos="1143000" algn="l"/>
                          <a:tab pos="2286000" algn="l"/>
                          <a:tab pos="3429000" algn="l"/>
                          <a:tab pos="45720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ɪd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" y="152819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wash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7400" y="1528192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05200" y="1472862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stopp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45069" y="1461012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61820" y="1453173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96200" y="1461012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decid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897524"/>
            <a:ext cx="1623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volunteer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2266856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81200" y="1933801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9246" y="2290920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fascinat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05200" y="184219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81400" y="2211526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starr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21269" y="1846386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rais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89185" y="2219910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convinc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13861" y="1850578"/>
            <a:ext cx="1335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appear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97819" y="2192018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shock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696200" y="1818494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laugh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96200" y="2196210"/>
            <a:ext cx="1385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7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08108 0.276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92 L -0.12083 0.332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27084 0.407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2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21823 0.297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0.06233 0.365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0.07066 0.420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9166 0.2222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22847 0.273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26615 0.4201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16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-0.09028 0.3416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4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-0.2717 0.4076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-0.72257 0.478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28" y="2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41094 0.391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1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51893 0.3546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38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04427 0.4550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43056 0.4761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8" y="2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57066 0.5245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09236 0.4240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7" grpId="0"/>
      <p:bldP spid="15" grpId="0"/>
      <p:bldP spid="16" grpId="0"/>
      <p:bldP spid="17" grpId="0"/>
      <p:bldP spid="18" grpId="0"/>
      <p:bldP spid="19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PHONETICS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9300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30" dirty="0" smtClean="0">
                <a:latin typeface="Times New Roman" pitchFamily="18" charset="0"/>
                <a:cs typeface="Times New Roman" pitchFamily="18" charset="0"/>
              </a:rPr>
              <a:t>II. Find </a:t>
            </a:r>
            <a:r>
              <a:rPr lang="en-US" sz="2400" b="1" spc="-30" dirty="0">
                <a:latin typeface="Times New Roman" pitchFamily="18" charset="0"/>
                <a:cs typeface="Times New Roman" pitchFamily="18" charset="0"/>
              </a:rPr>
              <a:t>the word which has a different sound in the part </a:t>
            </a:r>
            <a:r>
              <a:rPr lang="en-US" sz="2400" b="1" spc="-3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underlined</a:t>
            </a:r>
            <a:r>
              <a:rPr lang="en-US" sz="2400" b="1" spc="-3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spc="-3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229142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pick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click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promis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deliver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need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includ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jump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lov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lik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ctor 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ddress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cked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135090" y="1284562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19400" y="1634835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819400" y="2019747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49090" y="2383875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5615" y="123579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121725" y="122914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341917" y="122914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610600" y="1215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/d/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679864" y="1648690"/>
            <a:ext cx="682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/id/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1600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182592" y="1642039"/>
            <a:ext cx="716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/id/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565573" y="1586619"/>
            <a:ext cx="661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/id/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724891" y="194271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962400" y="196377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/d/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182592" y="19637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8451275" y="194992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524000" y="23351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/æ/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3962400" y="232756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/æ/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248400" y="232756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/>
              <a:t> 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8326584" y="232125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/æ/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447800" y="270462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3934693" y="27016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ɔː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248400" y="270646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8458200" y="2667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/>
          </a:p>
        </p:txBody>
      </p:sp>
      <p:sp>
        <p:nvSpPr>
          <p:cNvPr id="61" name="Oval 60"/>
          <p:cNvSpPr/>
          <p:nvPr/>
        </p:nvSpPr>
        <p:spPr>
          <a:xfrm>
            <a:off x="2819400" y="2773894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3200400"/>
            <a:ext cx="9067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	Find the word which has stress different from the others.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exhausting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confusing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exciting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actor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comedy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director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editor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entertaining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exciting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surprising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annoying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despite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frightened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appointed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although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violent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documentary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horror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thriller</a:t>
            </a:r>
          </a:p>
        </p:txBody>
      </p:sp>
      <p:sp>
        <p:nvSpPr>
          <p:cNvPr id="9" name="Oval 8"/>
          <p:cNvSpPr/>
          <p:nvPr/>
        </p:nvSpPr>
        <p:spPr>
          <a:xfrm>
            <a:off x="883224" y="3733800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05200" y="3733800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715000" y="3782290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077200" y="3782290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6415" y="3810000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50319" y="4097928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290455" y="4111783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682095" y="4146418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910945" y="4146418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913164" y="4152933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402081" y="4462056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535681" y="4475911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682095" y="4510546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8107681" y="4510546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03510" y="4538256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173481" y="4826184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276600" y="4826184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638800" y="4874674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044295" y="4874674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867890" y="4902384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040819" y="5190312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916681" y="5190312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364481" y="5238802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848600" y="5181600"/>
            <a:ext cx="45719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833255" y="5266512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0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  <p:bldP spid="28" grpId="0" animBg="1"/>
      <p:bldP spid="29" grpId="0" animBg="1"/>
      <p:bldP spid="7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0" grpId="0"/>
      <p:bldP spid="41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PHONETICS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938644" y="693003"/>
            <a:ext cx="805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400" spc="-4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8" y="1154668"/>
            <a:ext cx="911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- ‘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/t/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: / k,  p,     f,    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ʃ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spc="-4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1" y="1616333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4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: /  k,    p,  f, </a:t>
            </a:r>
            <a:r>
              <a:rPr lang="en-US" sz="2400" spc="-40" dirty="0" err="1" smtClean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spc="-4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 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spc="-4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2786858"/>
            <a:ext cx="7848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- ‘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/id/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/>
              <a:t>/ t, d/  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spc="-4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45" y="3805535"/>
            <a:ext cx="9116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- ‘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/d/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4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/>
              <a:t>/ </a:t>
            </a: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, ð, z, b, l, n, m, r, v…) </a:t>
            </a:r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spc="-4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3258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Looked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8100" y="220733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washed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5453" y="327377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visited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1953" y="324852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5453" y="466619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listened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4244" y="463653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lived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  <p:bldP spid="8" grpId="0"/>
      <p:bldP spid="9" grpId="0"/>
      <p:bldP spid="3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GRAMMAR AND VOCABULARY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644" y="693003"/>
            <a:ext cx="805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Choose the correct answer.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70347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11.	A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film that shows real life events or stories.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action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documentary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thriller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comedy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12.	I found the book so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that I couldn’t put it down.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gripping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boring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tiring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shocking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13.	A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film that tries to make audiences laugh.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horror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sci-fi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comedy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documentary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14.	The end of the film was so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that many people cried.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shocking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moving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exciting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boring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15.	Mr. Bean’s Holiday is a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film - I was laughing from beginning to end.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hilarious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violent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scary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moving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28800" y="1602751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8322" y="2362200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81844" y="3068376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3810000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079" y="4876800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GRAMMAR AND VOCABULARY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644" y="693003"/>
            <a:ext cx="805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4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Choose the correct answer.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70347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spent a lot of money on the film, it wasn’t a big success.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However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Nevertheless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When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Although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17. Last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night, I didn’t go to bed early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being very tired.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despite of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spite of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although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because of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18.	Not many people went to see the film;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it received good reviews from critics.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however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despite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although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19.	We found the plot of the film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bored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boring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interested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acting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20.	We were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the latest film of that director.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satisfy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satisfying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satisfactory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satisfied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28874" y="1602751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2346158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42" y="3432504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72916" y="4174958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59316" y="4876800"/>
            <a:ext cx="381000" cy="36412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2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693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II. Complete the sentences, using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although, despite, in spite of, however,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nevertheless.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Sometimes, two answers are possible.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540042"/>
            <a:ext cx="9067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21.	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difficulties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firemen managed to save many people who were caught in the fire.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22.	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got top marks at high school, he never went to university.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23.	She failed the test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she studied hard.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24. Everyone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thought she would accept the offer.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she turned it down.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25.	We enjoyed our holiday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rain.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540042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Despite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1542412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In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spite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2572" y="2438400"/>
            <a:ext cx="1459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Although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1546" y="3276600"/>
            <a:ext cx="1459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Although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3810000"/>
            <a:ext cx="1465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1000" y="472460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spite of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GRAMMAR AND VOCABULARY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38644" y="693003"/>
            <a:ext cx="805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Choose the correct adjectives.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54668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Are you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(interesting/ interested)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 football?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The football match was quite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(exciting/ excited).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enjoyed it.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It’s sometimes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(embarrassing/ embarrassed)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you have to ask people for money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Do you usually get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(embarrassing/ embarrassed)?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I had never expected to get the job. I was really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(amazing/ amazed)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I was offer it.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She has really very fast. She has made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(astonishing/ astonished)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progress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I didn’t find the situation funny. I was not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(amusing/ amused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GRAMMAR AND VOCABULARY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38644" y="693003"/>
            <a:ext cx="805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Choose the correct adjectives.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54668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It was a really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(terrifying/ terrified).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Afterwards everybody was very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(shocking/ shocked)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Why do you always look so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(boring/ bored)?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your life really so (boring/ bored)?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He’s one of the most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(boring/ bored)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people I’ve ever met. He never stops talking and he never say anything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(interesting/ interested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11. At first I thought Jake was an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interesting/ interested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guy, but tonight I felt somewhat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boring/ bored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with his company.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12. She has really learnt very fast. She has made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astonishing/ astonished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13. It was very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disappointing/ disappointed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not to get the job.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GRAMMAR AND VOCABULARY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1762</Words>
  <Application>Microsoft Office PowerPoint</Application>
  <PresentationFormat>On-screen Show (4:3)</PresentationFormat>
  <Paragraphs>282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NGUYET</dc:creator>
  <cp:lastModifiedBy>Windows User</cp:lastModifiedBy>
  <cp:revision>149</cp:revision>
  <dcterms:created xsi:type="dcterms:W3CDTF">2006-08-16T00:00:00Z</dcterms:created>
  <dcterms:modified xsi:type="dcterms:W3CDTF">2020-03-26T13:07:21Z</dcterms:modified>
</cp:coreProperties>
</file>